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4" r:id="rId2"/>
    <p:sldId id="315" r:id="rId3"/>
    <p:sldId id="318" r:id="rId4"/>
    <p:sldId id="300" r:id="rId5"/>
    <p:sldId id="301" r:id="rId6"/>
    <p:sldId id="334" r:id="rId7"/>
    <p:sldId id="335" r:id="rId8"/>
    <p:sldId id="331" r:id="rId9"/>
    <p:sldId id="332" r:id="rId10"/>
    <p:sldId id="333" r:id="rId11"/>
    <p:sldId id="336" r:id="rId12"/>
    <p:sldId id="324" r:id="rId13"/>
    <p:sldId id="302" r:id="rId14"/>
    <p:sldId id="310" r:id="rId15"/>
    <p:sldId id="325" r:id="rId16"/>
    <p:sldId id="323" r:id="rId17"/>
  </p:sldIdLst>
  <p:sldSz cx="9906000" cy="6858000" type="A4"/>
  <p:notesSz cx="9906000" cy="6858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4AED4"/>
    <a:srgbClr val="123E4E"/>
    <a:srgbClr val="009EE0"/>
    <a:srgbClr val="FFC000"/>
    <a:srgbClr val="4F6228"/>
    <a:srgbClr val="2B95B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1" autoAdjust="0"/>
    <p:restoredTop sz="99855" autoAdjust="0"/>
  </p:normalViewPr>
  <p:slideViewPr>
    <p:cSldViewPr>
      <p:cViewPr varScale="1">
        <p:scale>
          <a:sx n="87" d="100"/>
          <a:sy n="87" d="100"/>
        </p:scale>
        <p:origin x="-990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2382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11813" y="0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E0987C-5254-4FF5-8282-17EF769B247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11813" y="6513513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739C4-1FF1-4DBF-887B-D317A8541B08}" type="slidenum">
              <a:rPr lang="ru-RU" smtClean="0"/>
              <a:pPr/>
              <a:t>‹Nr.›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66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11813" y="0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22501-1A96-4878-A195-8D18B3F68C6F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95625" y="514350"/>
            <a:ext cx="371475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11813" y="6513513"/>
            <a:ext cx="42926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3851EC-5083-41A1-979A-BAF8B018E55D}" type="slidenum">
              <a:rPr lang="ru-RU" smtClean="0"/>
              <a:pPr/>
              <a:t>‹Nr.›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25855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3851EC-5083-41A1-979A-BAF8B018E55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3851EC-5083-41A1-979A-BAF8B018E55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8375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3851EC-5083-41A1-979A-BAF8B018E55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9123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3851EC-5083-41A1-979A-BAF8B018E55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67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3092" y="2125980"/>
            <a:ext cx="8421719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6185" y="3840480"/>
            <a:ext cx="6935533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37F24-87D5-4998-BC35-46D52D8B7D76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>
                <a:solidFill>
                  <a:srgbClr val="123E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EE1E5-D9A3-4A6E-8007-627A912F232A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294273979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p:oleObj spid="_x0000_s3141" name="think-cell Folie" r:id="rId3" imgW="360" imgH="360" progId="">
              <p:embed/>
            </p:oleObj>
          </a:graphicData>
        </a:graphic>
      </p:graphicFrame>
      <p:sp>
        <p:nvSpPr>
          <p:cNvPr id="12" name="bk object 16"/>
          <p:cNvSpPr/>
          <p:nvPr userDrawn="1"/>
        </p:nvSpPr>
        <p:spPr>
          <a:xfrm>
            <a:off x="5156" y="4752"/>
            <a:ext cx="9902367" cy="68532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312275" y="6323012"/>
            <a:ext cx="593725" cy="534987"/>
          </a:xfrm>
          <a:custGeom>
            <a:avLst/>
            <a:gdLst/>
            <a:ahLst/>
            <a:cxnLst/>
            <a:rect l="l" t="t" r="r" b="b"/>
            <a:pathLst>
              <a:path w="593725" h="534987">
                <a:moveTo>
                  <a:pt x="0" y="534987"/>
                </a:moveTo>
                <a:lnTo>
                  <a:pt x="593725" y="534987"/>
                </a:lnTo>
                <a:lnTo>
                  <a:pt x="593725" y="0"/>
                </a:lnTo>
                <a:lnTo>
                  <a:pt x="0" y="0"/>
                </a:lnTo>
                <a:lnTo>
                  <a:pt x="0" y="534987"/>
                </a:lnTo>
                <a:close/>
              </a:path>
            </a:pathLst>
          </a:custGeom>
          <a:solidFill>
            <a:srgbClr val="123E4E"/>
          </a:solid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8" name="bk object 18"/>
          <p:cNvSpPr/>
          <p:nvPr userDrawn="1"/>
        </p:nvSpPr>
        <p:spPr>
          <a:xfrm>
            <a:off x="896938" y="976077"/>
            <a:ext cx="7863347" cy="45719"/>
          </a:xfrm>
          <a:custGeom>
            <a:avLst/>
            <a:gdLst/>
            <a:ahLst/>
            <a:cxnLst/>
            <a:rect l="l" t="t" r="r" b="b"/>
            <a:pathLst>
              <a:path w="8193087">
                <a:moveTo>
                  <a:pt x="0" y="0"/>
                </a:moveTo>
                <a:lnTo>
                  <a:pt x="8193087" y="0"/>
                </a:lnTo>
              </a:path>
            </a:pathLst>
          </a:custGeom>
          <a:ln w="6350">
            <a:solidFill>
              <a:srgbClr val="214F5D"/>
            </a:solidFill>
          </a:ln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760285" y="118706"/>
            <a:ext cx="864092" cy="5105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>
                <a:solidFill>
                  <a:srgbClr val="123E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95" y="1577340"/>
            <a:ext cx="4309938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2570" y="1577340"/>
            <a:ext cx="4309938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21CD3-6E13-4F49-B2AE-4837F4349715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156" y="4752"/>
            <a:ext cx="9902367" cy="68532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312275" y="6323012"/>
            <a:ext cx="593725" cy="534987"/>
          </a:xfrm>
          <a:custGeom>
            <a:avLst/>
            <a:gdLst/>
            <a:ahLst/>
            <a:cxnLst/>
            <a:rect l="l" t="t" r="r" b="b"/>
            <a:pathLst>
              <a:path w="593725" h="534987">
                <a:moveTo>
                  <a:pt x="0" y="534987"/>
                </a:moveTo>
                <a:lnTo>
                  <a:pt x="593725" y="534987"/>
                </a:lnTo>
                <a:lnTo>
                  <a:pt x="593725" y="0"/>
                </a:lnTo>
                <a:lnTo>
                  <a:pt x="0" y="0"/>
                </a:lnTo>
                <a:lnTo>
                  <a:pt x="0" y="534987"/>
                </a:lnTo>
                <a:close/>
              </a:path>
            </a:pathLst>
          </a:custGeom>
          <a:solidFill>
            <a:srgbClr val="123E4E"/>
          </a:solid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96938" y="976078"/>
            <a:ext cx="8193087" cy="0"/>
          </a:xfrm>
          <a:custGeom>
            <a:avLst/>
            <a:gdLst/>
            <a:ahLst/>
            <a:cxnLst/>
            <a:rect l="l" t="t" r="r" b="b"/>
            <a:pathLst>
              <a:path w="8193087">
                <a:moveTo>
                  <a:pt x="0" y="0"/>
                </a:moveTo>
                <a:lnTo>
                  <a:pt x="8193087" y="0"/>
                </a:lnTo>
              </a:path>
            </a:pathLst>
          </a:custGeom>
          <a:ln w="6350">
            <a:solidFill>
              <a:srgbClr val="214F5D"/>
            </a:solidFill>
          </a:ln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760285" y="118706"/>
            <a:ext cx="864092" cy="5105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>
                <a:solidFill>
                  <a:srgbClr val="123E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CA03B-BAA8-44D4-A5A4-FD318F6FF8AD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2006454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p:oleObj spid="_x0000_s4167" name="think-cell Folie" r:id="rId3" imgW="360" imgH="360" progId="">
              <p:embed/>
            </p:oleObj>
          </a:graphicData>
        </a:graphic>
      </p:graphicFrame>
      <p:sp>
        <p:nvSpPr>
          <p:cNvPr id="17" name="bk object 17"/>
          <p:cNvSpPr/>
          <p:nvPr/>
        </p:nvSpPr>
        <p:spPr>
          <a:xfrm>
            <a:off x="9312275" y="6323012"/>
            <a:ext cx="593725" cy="534987"/>
          </a:xfrm>
          <a:custGeom>
            <a:avLst/>
            <a:gdLst/>
            <a:ahLst/>
            <a:cxnLst/>
            <a:rect l="l" t="t" r="r" b="b"/>
            <a:pathLst>
              <a:path w="593725" h="534987">
                <a:moveTo>
                  <a:pt x="0" y="534987"/>
                </a:moveTo>
                <a:lnTo>
                  <a:pt x="593725" y="534987"/>
                </a:lnTo>
                <a:lnTo>
                  <a:pt x="593725" y="0"/>
                </a:lnTo>
                <a:lnTo>
                  <a:pt x="0" y="0"/>
                </a:lnTo>
                <a:lnTo>
                  <a:pt x="0" y="534987"/>
                </a:lnTo>
                <a:close/>
              </a:path>
            </a:pathLst>
          </a:custGeom>
          <a:solidFill>
            <a:srgbClr val="123E4E"/>
          </a:solid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96938" y="976077"/>
            <a:ext cx="7596000" cy="45719"/>
          </a:xfrm>
          <a:custGeom>
            <a:avLst/>
            <a:gdLst/>
            <a:ahLst/>
            <a:cxnLst/>
            <a:rect l="l" t="t" r="r" b="b"/>
            <a:pathLst>
              <a:path w="8193087">
                <a:moveTo>
                  <a:pt x="0" y="0"/>
                </a:moveTo>
                <a:lnTo>
                  <a:pt x="8193087" y="0"/>
                </a:lnTo>
              </a:path>
            </a:pathLst>
          </a:custGeom>
          <a:ln w="6350">
            <a:solidFill>
              <a:srgbClr val="214F5D"/>
            </a:solidFill>
          </a:ln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760285" y="118706"/>
            <a:ext cx="864092" cy="510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00608-EFDD-44F2-8609-E1100B385332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>
                        <a14:foregroundMark x1="3704" y1="22039" x2="3571" y2="81908"/>
                        <a14:foregroundMark x1="31481" y1="12500" x2="31481" y2="90789"/>
                        <a14:foregroundMark x1="79894" y1="24671" x2="79233" y2="796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32046" y="819739"/>
            <a:ext cx="892331" cy="358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bject 2"/>
          <p:cNvSpPr txBox="1"/>
          <p:nvPr userDrawn="1"/>
        </p:nvSpPr>
        <p:spPr>
          <a:xfrm>
            <a:off x="8732046" y="544859"/>
            <a:ext cx="7200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N</a:t>
            </a:r>
            <a:r>
              <a:rPr lang="de-DE"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O</a:t>
            </a:r>
            <a:r>
              <a:rPr lang="de-DE"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dirty="0" smtClean="0">
                <a:solidFill>
                  <a:srgbClr val="214F5D"/>
                </a:solidFill>
                <a:latin typeface="Arial"/>
                <a:cs typeface="Arial"/>
              </a:rPr>
              <a:t>V</a:t>
            </a:r>
            <a:r>
              <a:rPr lang="de-DE" sz="7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dirty="0" smtClean="0">
                <a:solidFill>
                  <a:srgbClr val="214F5D"/>
                </a:solidFill>
                <a:latin typeface="Arial"/>
                <a:cs typeface="Arial"/>
              </a:rPr>
              <a:t>I</a:t>
            </a:r>
            <a:r>
              <a:rPr lang="de-DE" sz="7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dirty="0" smtClean="0">
                <a:solidFill>
                  <a:srgbClr val="214F5D"/>
                </a:solidFill>
                <a:latin typeface="Arial"/>
                <a:cs typeface="Arial"/>
              </a:rPr>
              <a:t>Y</a:t>
            </a:r>
            <a:r>
              <a:rPr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de-DE"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D</a:t>
            </a:r>
            <a:r>
              <a:rPr lang="de-DE"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O</a:t>
            </a:r>
            <a:r>
              <a:rPr lang="de-DE" sz="700" b="1" spc="-5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sz="700" b="1" dirty="0" smtClean="0">
                <a:solidFill>
                  <a:srgbClr val="214F5D"/>
                </a:solidFill>
                <a:latin typeface="Arial"/>
                <a:cs typeface="Arial"/>
              </a:rPr>
              <a:t>M</a:t>
            </a:r>
            <a:endParaRPr sz="7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28911582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p:oleObj spid="_x0000_s2120" name="think-cell Folie" r:id="rId8" imgW="360" imgH="360" progId="">
              <p:embed/>
            </p:oleObj>
          </a:graphicData>
        </a:graphic>
      </p:graphicFrame>
      <p:sp>
        <p:nvSpPr>
          <p:cNvPr id="16" name="bk object 16"/>
          <p:cNvSpPr/>
          <p:nvPr/>
        </p:nvSpPr>
        <p:spPr>
          <a:xfrm>
            <a:off x="5156" y="4752"/>
            <a:ext cx="9902367" cy="685324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312275" y="6323012"/>
            <a:ext cx="593725" cy="534987"/>
          </a:xfrm>
          <a:custGeom>
            <a:avLst/>
            <a:gdLst/>
            <a:ahLst/>
            <a:cxnLst/>
            <a:rect l="l" t="t" r="r" b="b"/>
            <a:pathLst>
              <a:path w="593725" h="534987">
                <a:moveTo>
                  <a:pt x="0" y="534987"/>
                </a:moveTo>
                <a:lnTo>
                  <a:pt x="593725" y="534987"/>
                </a:lnTo>
                <a:lnTo>
                  <a:pt x="593725" y="0"/>
                </a:lnTo>
                <a:lnTo>
                  <a:pt x="0" y="0"/>
                </a:lnTo>
                <a:lnTo>
                  <a:pt x="0" y="534987"/>
                </a:lnTo>
                <a:close/>
              </a:path>
            </a:pathLst>
          </a:custGeom>
          <a:solidFill>
            <a:srgbClr val="123E4E"/>
          </a:solid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75116" y="13496"/>
            <a:ext cx="7157671" cy="9246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>
                <a:solidFill>
                  <a:srgbClr val="123E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3586" y="1789719"/>
            <a:ext cx="7780731" cy="26140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687" y="6377940"/>
            <a:ext cx="317052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95" y="6377940"/>
            <a:ext cx="2278818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2B86D-F0FE-4DAB-9034-C87DB3C2B197}" type="datetime1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84982" y="6369875"/>
            <a:ext cx="447082" cy="435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z="2800" b="1" spc="-20" dirty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‹Nr.›</a:t>
            </a:fld>
            <a:endParaRPr sz="2800"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de/url?sa=i&amp;rct=j&amp;q=&amp;esrc=s&amp;source=images&amp;cd=&amp;cad=rja&amp;uact=8&amp;ved=0ahUKEwjugOKRirHXAhVK4iYKHfKbD58QjRwIBw&amp;url=https://de.icons8.com/icon/5930/zeit&amp;psig=AOvVaw1sPDEYdh3Q1QpzNXyP1em6&amp;ust=1510302684286502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hyperlink" Target="https://www.google.de/url?sa=i&amp;rct=j&amp;q=&amp;esrc=s&amp;source=images&amp;cd=&amp;cad=rja&amp;uact=8&amp;ved=0ahUKEwip8-CxirHXAhVGPCYKHQIDDzwQjRwIBw&amp;url=https://de.icons8.com/icon/22138/hohe-qualit%C3%A4t&amp;psig=AOvVaw1cPeVqyChGaop3VTlo7kQa&amp;ust=1510302744273747" TargetMode="Externa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de/url?sa=i&amp;rct=j&amp;q=&amp;esrc=s&amp;source=images&amp;cd=&amp;cad=rja&amp;uact=8&amp;ved=0ahUKEwjugOKRirHXAhVK4iYKHfKbD58QjRwIBw&amp;url=https://de.icons8.com/icon/5930/zeit&amp;psig=AOvVaw1sPDEYdh3Q1QpzNXyP1em6&amp;ust=1510302684286502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hyperlink" Target="https://www.google.de/url?sa=i&amp;rct=j&amp;q=&amp;esrc=s&amp;source=images&amp;cd=&amp;cad=rja&amp;uact=8&amp;ved=0ahUKEwip8-CxirHXAhVGPCYKHQIDDzwQjRwIBw&amp;url=https://de.icons8.com/icon/22138/hohe-qualit%C3%A4t&amp;psig=AOvVaw1cPeVqyChGaop3VTlo7kQa&amp;ust=1510302744273747" TargetMode="Externa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>
              <a:defRPr/>
            </a:pPr>
            <a:fld id="{688DA271-E244-4AD4-85BB-D3DA102E6A55}" type="slidenum">
              <a:rPr lang="ru-RU" altLang="ru-RU" smtClean="0"/>
              <a:pPr>
                <a:defRPr/>
              </a:pPr>
              <a:t>1</a:t>
            </a:fld>
            <a:endParaRPr lang="ru-RU" altLang="ru-RU"/>
          </a:p>
        </p:txBody>
      </p:sp>
      <p:pic>
        <p:nvPicPr>
          <p:cNvPr id="6" name="Bildplatzhalter 5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902" r="32902"/>
          <a:stretch>
            <a:fillRect/>
          </a:stretch>
        </p:blipFill>
        <p:spPr>
          <a:xfrm>
            <a:off x="5486400" y="1755775"/>
            <a:ext cx="4419600" cy="266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2973"/>
            <a:ext cx="9906000" cy="3292054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1523999" y="381000"/>
            <a:ext cx="640080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de-DE" b="1" dirty="0" smtClean="0"/>
              <a:t>„IST MODULARES BAUEN DIE LÖSUNG FÜR DIE ZUKUNFT?“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51526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2</a:t>
            </a:fld>
            <a:endParaRPr lang="en-US" sz="2800">
              <a:latin typeface="Arial"/>
              <a:cs typeface="Arial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2209800"/>
            <a:ext cx="6108831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914400" y="1219200"/>
            <a:ext cx="838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Die Baustoff Industrie hat sich seit seinen Anfängen sehr erfolgreich vom Produkt- zum Systemanbieter entwickelt, ist jedoch mehr denn je gefordert ihr Geschäftsmodell weiter </a:t>
            </a:r>
            <a:r>
              <a:rPr lang="de-DE" dirty="0" smtClean="0"/>
              <a:t>auszubauen</a:t>
            </a:r>
            <a:r>
              <a:rPr lang="de-DE" dirty="0" smtClean="0"/>
              <a:t>. 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762000" y="5486400"/>
            <a:ext cx="838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Die modulare Bauweise bietet sich dahin gehend als mögliche Alternative und logische Konsequenz daraus, an.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26062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>
          <a:xfrm>
            <a:off x="914400" y="2209800"/>
            <a:ext cx="7696200" cy="3048000"/>
          </a:xfrm>
        </p:spPr>
        <p:txBody>
          <a:bodyPr/>
          <a:lstStyle/>
          <a:p>
            <a:r>
              <a:rPr lang="de-DE" dirty="0" smtClean="0"/>
              <a:t>Hohe Grundstückkosten</a:t>
            </a:r>
          </a:p>
          <a:p>
            <a:endParaRPr lang="de-DE" dirty="0"/>
          </a:p>
          <a:p>
            <a:r>
              <a:rPr lang="de-DE" dirty="0" smtClean="0"/>
              <a:t>Enormer Aufwand bei Genehmigungen</a:t>
            </a:r>
          </a:p>
          <a:p>
            <a:endParaRPr lang="de-DE" dirty="0"/>
          </a:p>
          <a:p>
            <a:r>
              <a:rPr lang="de-DE" dirty="0" smtClean="0"/>
              <a:t>Jedes Gebäude ist ein Unikat mit all den daraus resultierenden Kosten</a:t>
            </a:r>
          </a:p>
          <a:p>
            <a:endParaRPr lang="de-DE" dirty="0"/>
          </a:p>
          <a:p>
            <a:r>
              <a:rPr lang="de-DE" dirty="0" smtClean="0"/>
              <a:t>Dadurch sehr hohe Planungs- und </a:t>
            </a:r>
            <a:r>
              <a:rPr lang="de-DE" dirty="0" err="1" smtClean="0"/>
              <a:t>Umplanungskosten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Mangelnde Koordination auf der Baustelle</a:t>
            </a:r>
          </a:p>
          <a:p>
            <a:endParaRPr lang="de-DE" dirty="0"/>
          </a:p>
          <a:p>
            <a:r>
              <a:rPr lang="de-DE" dirty="0" smtClean="0"/>
              <a:t>  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3</a:t>
            </a:fld>
            <a:endParaRPr lang="en-US" sz="2800">
              <a:latin typeface="Arial"/>
              <a:cs typeface="Arial"/>
            </a:endParaRPr>
          </a:p>
        </p:txBody>
      </p:sp>
      <p:sp>
        <p:nvSpPr>
          <p:cNvPr id="4" name="object 3"/>
          <p:cNvSpPr txBox="1"/>
          <p:nvPr/>
        </p:nvSpPr>
        <p:spPr>
          <a:xfrm>
            <a:off x="914400" y="606623"/>
            <a:ext cx="7543800" cy="307777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Wo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stehen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wir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derzeit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470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914400" y="606623"/>
            <a:ext cx="7543800" cy="307777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Die 3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entscheidenden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Faktoren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ru-RU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4</a:t>
            </a:fld>
            <a:endParaRPr lang="ru-RU" sz="2800">
              <a:latin typeface="Arial"/>
              <a:cs typeface="Arial"/>
            </a:endParaRPr>
          </a:p>
        </p:txBody>
      </p:sp>
      <p:grpSp>
        <p:nvGrpSpPr>
          <p:cNvPr id="2" name="Gruppieren 1"/>
          <p:cNvGrpSpPr/>
          <p:nvPr/>
        </p:nvGrpSpPr>
        <p:grpSpPr>
          <a:xfrm>
            <a:off x="790575" y="1770887"/>
            <a:ext cx="8312028" cy="1476375"/>
            <a:chOff x="762000" y="2151886"/>
            <a:chExt cx="8312028" cy="1476375"/>
          </a:xfrm>
        </p:grpSpPr>
        <p:pic>
          <p:nvPicPr>
            <p:cNvPr id="8194" name="Picture 2" descr="Bildergebnis für Zeit icon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318573"/>
              <a:ext cx="1143000" cy="114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Bildergebnis für Qualität icon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4313" y="2151886"/>
              <a:ext cx="1476375" cy="1476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http://www.youpawn.com/assets/img/icon-cash.png"/>
            <p:cNvPicPr>
              <a:picLocks noChangeAspect="1" noChangeArrowheads="1"/>
            </p:cNvPicPr>
            <p:nvPr/>
          </p:nvPicPr>
          <p:blipFill>
            <a:blip r:embed="rId7" cstate="print">
              <a:biLevel thresh="75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0" y="2163060"/>
              <a:ext cx="1454028" cy="1454028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17" name="Textfeld 16"/>
          <p:cNvSpPr txBox="1"/>
          <p:nvPr/>
        </p:nvSpPr>
        <p:spPr>
          <a:xfrm>
            <a:off x="371475" y="1371601"/>
            <a:ext cx="1981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Bauzeit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feld 17"/>
          <p:cNvSpPr txBox="1"/>
          <p:nvPr/>
        </p:nvSpPr>
        <p:spPr>
          <a:xfrm>
            <a:off x="3152775" y="1371600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Qualität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6737289" y="1371600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371475" y="3352801"/>
            <a:ext cx="1981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Problem:</a:t>
            </a: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Lange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Planungszeit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Planänderungen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während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der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Bauphase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Wenig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Augenmerk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auf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Detailplanung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Selten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Gewerkübergreifende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Planung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 enge Bauzeitpläne</a:t>
            </a:r>
            <a:endParaRPr lang="de-DE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3800475" y="3352801"/>
            <a:ext cx="19812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</a:t>
            </a: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Planen und Bauen gleichzeitig 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Dadurch hohe Randkosten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Druck auf Materialqualität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Verfügbarkeit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von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qualifizierten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Arbeitskräften</a:t>
            </a:r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7384989" y="3352801"/>
            <a:ext cx="1981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Problem:</a:t>
            </a:r>
          </a:p>
          <a:p>
            <a:pPr algn="ctr"/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Leistbar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hohe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Anforderungen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vs.</a:t>
            </a:r>
          </a:p>
          <a:p>
            <a:pPr algn="ctr"/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Individualisierung</a:t>
            </a:r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98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914400" y="152400"/>
            <a:ext cx="7543800" cy="923330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Somit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haben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wir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, die KMH, für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Zentraleuropa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ein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Konzept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entwickelt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, welches in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anderen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Geographien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entsprechend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anzupassen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ist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>
          <a:xfrm>
            <a:off x="9458918" y="5747714"/>
            <a:ext cx="447082" cy="435655"/>
          </a:xfrm>
        </p:spPr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ru-RU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5</a:t>
            </a:fld>
            <a:endParaRPr lang="ru-RU" sz="2800">
              <a:latin typeface="Arial"/>
              <a:cs typeface="Arial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973096" y="2119313"/>
            <a:ext cx="495300" cy="409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chtungspfeil 10"/>
          <p:cNvSpPr/>
          <p:nvPr/>
        </p:nvSpPr>
        <p:spPr>
          <a:xfrm>
            <a:off x="931186" y="1816239"/>
            <a:ext cx="1676400" cy="533400"/>
          </a:xfrm>
          <a:prstGeom prst="homePlate">
            <a:avLst/>
          </a:prstGeom>
          <a:solidFill>
            <a:srgbClr val="12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Architekturkonzept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Eingekerbter Richtungspfeil 12"/>
          <p:cNvSpPr/>
          <p:nvPr/>
        </p:nvSpPr>
        <p:spPr>
          <a:xfrm>
            <a:off x="2474236" y="1816239"/>
            <a:ext cx="1676400" cy="533400"/>
          </a:xfrm>
          <a:prstGeom prst="chevron">
            <a:avLst/>
          </a:prstGeom>
          <a:solidFill>
            <a:srgbClr val="12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</a:t>
            </a:r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en-US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entwicklung</a:t>
            </a:r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Eingekerbter Richtungspfeil 14"/>
          <p:cNvSpPr/>
          <p:nvPr/>
        </p:nvSpPr>
        <p:spPr>
          <a:xfrm>
            <a:off x="4017286" y="1816239"/>
            <a:ext cx="1676400" cy="533400"/>
          </a:xfrm>
          <a:prstGeom prst="chevron">
            <a:avLst/>
          </a:prstGeom>
          <a:solidFill>
            <a:srgbClr val="12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Produktions</a:t>
            </a:r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de-DE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ablauf</a:t>
            </a:r>
            <a:endParaRPr lang="en-US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Eingekerbter Richtungspfeil 15"/>
          <p:cNvSpPr/>
          <p:nvPr/>
        </p:nvSpPr>
        <p:spPr>
          <a:xfrm>
            <a:off x="4017286" y="1447800"/>
            <a:ext cx="4762500" cy="266700"/>
          </a:xfrm>
          <a:prstGeom prst="chevron">
            <a:avLst/>
          </a:prstGeom>
          <a:solidFill>
            <a:srgbClr val="2B95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Vertrieb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Eingekerbter Richtungspfeil 16"/>
          <p:cNvSpPr/>
          <p:nvPr/>
        </p:nvSpPr>
        <p:spPr>
          <a:xfrm>
            <a:off x="5560336" y="1816239"/>
            <a:ext cx="1676400" cy="533400"/>
          </a:xfrm>
          <a:prstGeom prst="chevron">
            <a:avLst/>
          </a:prstGeom>
          <a:solidFill>
            <a:srgbClr val="12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Pilotprojekte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Eingekerbter Richtungspfeil 18"/>
          <p:cNvSpPr/>
          <p:nvPr/>
        </p:nvSpPr>
        <p:spPr>
          <a:xfrm>
            <a:off x="7103386" y="1816239"/>
            <a:ext cx="1676400" cy="533400"/>
          </a:xfrm>
          <a:prstGeom prst="chevron">
            <a:avLst/>
          </a:prstGeom>
          <a:solidFill>
            <a:srgbClr val="12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Projekte für</a:t>
            </a:r>
            <a:endParaRPr lang="en-US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Kunden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931186" y="2502038"/>
            <a:ext cx="1447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Entwicklung von 2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Architekturkonzepten,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welche den regionalen 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Anforderungen entsprechen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Bis 2 Geschoße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4 bis 5 Geschoße</a:t>
            </a:r>
            <a:endParaRPr lang="en-US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 zielorientierter Planung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Ausgerichtet auf Produktion und Nutzung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2474236" y="2502038"/>
            <a:ext cx="1447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Entwicklung der 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einzelnen Elemente unter Berücksichtigung der seriellen Fertigung mit durchlaufenden Prozessen und abgestimmten Zeiten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Minimierung von Produktions- und Montageaufwand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Mehr Fabrik - weniger Baustelle</a:t>
            </a:r>
          </a:p>
          <a:p>
            <a:pPr algn="ctr"/>
            <a:endParaRPr lang="en-US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Systempartnerschaft</a:t>
            </a:r>
            <a:endParaRPr lang="en-US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namhaften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Industriepartnern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Haustechnik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Elementeinbau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Befestigungstechnik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Prüfungen/Zulassung</a:t>
            </a:r>
            <a:endParaRPr lang="en-US" sz="1000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4017286" y="2502037"/>
            <a:ext cx="1447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Festlegung der Produktionsprozesse</a:t>
            </a:r>
          </a:p>
          <a:p>
            <a:pPr algn="ctr"/>
            <a:endParaRPr lang="de-DE" sz="1000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Erstellen des Anlagenlayouts gemeinsam mit Anlagenbauer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de-DE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Berücksichtigung von lokalen Gegebenheiten und Anforderungen.  </a:t>
            </a:r>
            <a:endParaRPr lang="en-US" sz="1000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5560336" y="2502038"/>
            <a:ext cx="1447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Bau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eines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Pilotprojekts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Zusammenarbeit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Architekt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Entwickler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Bauherrn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und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vorgenannten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Beteiligten</a:t>
            </a:r>
            <a:endParaRPr lang="en-US" sz="1000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45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6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138238"/>
            <a:ext cx="83820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7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60421"/>
            <a:ext cx="6096000" cy="6040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8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990600"/>
            <a:ext cx="7189884" cy="426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9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" y="1038225"/>
            <a:ext cx="88487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10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762000"/>
            <a:ext cx="904875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de-DE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11</a:t>
            </a:fld>
            <a:endParaRPr lang="de-DE" sz="2800">
              <a:latin typeface="Arial"/>
              <a:cs typeface="Arial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7696200" cy="6644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12</a:t>
            </a:fld>
            <a:endParaRPr lang="en-US" sz="2800">
              <a:latin typeface="Arial"/>
              <a:cs typeface="Arial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524000"/>
            <a:ext cx="8576628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ject 3"/>
          <p:cNvSpPr txBox="1"/>
          <p:nvPr/>
        </p:nvSpPr>
        <p:spPr>
          <a:xfrm>
            <a:off x="990600" y="688777"/>
            <a:ext cx="7543800" cy="615553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Die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Entwicklung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der Module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erfolgt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in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Zusammenarbeit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mit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zahlreichen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Industriepartnern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32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914400" y="152400"/>
            <a:ext cx="7543800" cy="923330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Mit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dem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Plug IN für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Revit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werden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Gebäude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geplant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und die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mögliche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Ausstattung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festgelegt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.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Diese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Dateien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liefern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alle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notwendigen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Daten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inklusive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der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Produktionsansteuerung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ru-RU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13</a:t>
            </a:fld>
            <a:endParaRPr lang="ru-RU" sz="2800" dirty="0">
              <a:latin typeface="Arial"/>
              <a:cs typeface="Arial"/>
            </a:endParaRPr>
          </a:p>
        </p:txBody>
      </p:sp>
      <p:sp>
        <p:nvSpPr>
          <p:cNvPr id="13" name="Richtungspfeil 12"/>
          <p:cNvSpPr/>
          <p:nvPr/>
        </p:nvSpPr>
        <p:spPr bwMode="auto">
          <a:xfrm>
            <a:off x="609600" y="2265402"/>
            <a:ext cx="2971800" cy="609602"/>
          </a:xfrm>
          <a:prstGeom prst="homePlate">
            <a:avLst/>
          </a:prstGeom>
          <a:solidFill>
            <a:srgbClr val="00AEEF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91440" rIns="91440" bIns="9144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Arial" charset="0"/>
              </a:rPr>
              <a:t>Architektur</a:t>
            </a: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Eingekerbter Richtungspfeil 13"/>
          <p:cNvSpPr/>
          <p:nvPr/>
        </p:nvSpPr>
        <p:spPr bwMode="auto">
          <a:xfrm>
            <a:off x="3538772" y="2265402"/>
            <a:ext cx="2971800" cy="609602"/>
          </a:xfrm>
          <a:prstGeom prst="chevron">
            <a:avLst/>
          </a:prstGeom>
          <a:solidFill>
            <a:srgbClr val="4F6228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91440" rIns="0" bIns="9144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Arial" charset="0"/>
              </a:rPr>
              <a:t>BIM</a:t>
            </a:r>
          </a:p>
        </p:txBody>
      </p:sp>
      <p:sp>
        <p:nvSpPr>
          <p:cNvPr id="15" name="Eingekerbter Richtungspfeil 14"/>
          <p:cNvSpPr/>
          <p:nvPr/>
        </p:nvSpPr>
        <p:spPr bwMode="auto">
          <a:xfrm>
            <a:off x="6400800" y="2265402"/>
            <a:ext cx="2971800" cy="609602"/>
          </a:xfrm>
          <a:prstGeom prst="chevron">
            <a:avLst/>
          </a:prstGeom>
          <a:solidFill>
            <a:srgbClr val="FFC0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91440" rIns="0" bIns="9144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Arial" charset="0"/>
              </a:rPr>
              <a:t>Produktion</a:t>
            </a: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62000" y="56388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Modulkatalog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die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Gebäude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übernommen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und die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Ausstattung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definiert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sowie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notwendigen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Dateien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Verfügung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gestellt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000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hteck 20"/>
          <p:cNvSpPr/>
          <p:nvPr/>
        </p:nvSpPr>
        <p:spPr>
          <a:xfrm>
            <a:off x="5433477" y="1371599"/>
            <a:ext cx="2044418" cy="457200"/>
          </a:xfrm>
          <a:prstGeom prst="rect">
            <a:avLst/>
          </a:prstGeom>
          <a:solidFill>
            <a:srgbClr val="123E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</a:t>
            </a:r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de-DE" sz="1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entwicklung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Gleichschenkliges Dreieck 21"/>
          <p:cNvSpPr/>
          <p:nvPr/>
        </p:nvSpPr>
        <p:spPr>
          <a:xfrm rot="10800000">
            <a:off x="5433477" y="1828798"/>
            <a:ext cx="748927" cy="436602"/>
          </a:xfrm>
          <a:prstGeom prst="triangle">
            <a:avLst/>
          </a:prstGeom>
          <a:solidFill>
            <a:srgbClr val="123E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Gleichschenkliges Dreieck 23"/>
          <p:cNvSpPr/>
          <p:nvPr/>
        </p:nvSpPr>
        <p:spPr>
          <a:xfrm rot="10800000">
            <a:off x="6728968" y="1828800"/>
            <a:ext cx="748927" cy="436602"/>
          </a:xfrm>
          <a:prstGeom prst="triangle">
            <a:avLst/>
          </a:prstGeom>
          <a:solidFill>
            <a:srgbClr val="123E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Nach unten gekrümmter Pfeil 26"/>
          <p:cNvSpPr/>
          <p:nvPr/>
        </p:nvSpPr>
        <p:spPr>
          <a:xfrm>
            <a:off x="2706353" y="1600199"/>
            <a:ext cx="1789447" cy="665203"/>
          </a:xfrm>
          <a:prstGeom prst="curvedDownArrow">
            <a:avLst/>
          </a:prstGeom>
          <a:gradFill flip="none" rotWithShape="1">
            <a:gsLst>
              <a:gs pos="23000">
                <a:srgbClr val="009EE0"/>
              </a:gs>
              <a:gs pos="81000">
                <a:srgbClr val="4F622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Textfeld 27"/>
          <p:cNvSpPr txBox="1"/>
          <p:nvPr/>
        </p:nvSpPr>
        <p:spPr>
          <a:xfrm>
            <a:off x="2934326" y="1813406"/>
            <a:ext cx="1219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Modulliste</a:t>
            </a:r>
            <a:endParaRPr lang="en-US" sz="10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Nach oben gekrümmter Pfeil 28"/>
          <p:cNvSpPr/>
          <p:nvPr/>
        </p:nvSpPr>
        <p:spPr>
          <a:xfrm>
            <a:off x="5287804" y="2875004"/>
            <a:ext cx="1789200" cy="666000"/>
          </a:xfrm>
          <a:prstGeom prst="curvedUpArrow">
            <a:avLst/>
          </a:prstGeom>
          <a:gradFill>
            <a:gsLst>
              <a:gs pos="23000">
                <a:srgbClr val="009EE0"/>
              </a:gs>
              <a:gs pos="81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Textfeld 29"/>
          <p:cNvSpPr txBox="1"/>
          <p:nvPr/>
        </p:nvSpPr>
        <p:spPr>
          <a:xfrm>
            <a:off x="5572804" y="299079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Produktions</a:t>
            </a:r>
            <a:r>
              <a:rPr lang="en-US" sz="10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pPr algn="ctr"/>
            <a:r>
              <a:rPr lang="en-US" sz="1000" b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daten</a:t>
            </a:r>
            <a:endParaRPr lang="en-US" sz="10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897" y="3762374"/>
            <a:ext cx="2743201" cy="1350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653071" y="3762374"/>
            <a:ext cx="2743201" cy="1558329"/>
          </a:xfrm>
          <a:prstGeom prst="rect">
            <a:avLst/>
          </a:prstGeom>
          <a:ln>
            <a:noFill/>
          </a:ln>
        </p:spPr>
      </p:pic>
      <p:pic>
        <p:nvPicPr>
          <p:cNvPr id="33" name="Grafik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9787" y="3762374"/>
            <a:ext cx="2873826" cy="1558964"/>
          </a:xfrm>
          <a:prstGeom prst="rect">
            <a:avLst/>
          </a:prstGeom>
        </p:spPr>
      </p:pic>
      <p:sp>
        <p:nvSpPr>
          <p:cNvPr id="34" name="Textfeld 33"/>
          <p:cNvSpPr txBox="1"/>
          <p:nvPr/>
        </p:nvSpPr>
        <p:spPr>
          <a:xfrm>
            <a:off x="3691172" y="56388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Dateien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für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die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Materialien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Mengen und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Leistungswerten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für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jedes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Wand-,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Decken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und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Bodenelement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sowie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für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die Module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stehen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Verfügung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000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6553200" y="5639544"/>
            <a:ext cx="2667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Produktion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der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einzelnen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Wand-, Boden- und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Deckenelemente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auch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der </a:t>
            </a:r>
            <a:r>
              <a:rPr lang="en-US" sz="1000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Zusammenbau</a:t>
            </a:r>
            <a:r>
              <a:rPr lang="en-US" sz="1000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der Module.</a:t>
            </a:r>
          </a:p>
        </p:txBody>
      </p:sp>
    </p:spTree>
    <p:extLst>
      <p:ext uri="{BB962C8B-B14F-4D97-AF65-F5344CB8AC3E}">
        <p14:creationId xmlns:p14="http://schemas.microsoft.com/office/powerpoint/2010/main" xmlns="" val="415172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914400" y="606623"/>
            <a:ext cx="7543800" cy="307777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So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sehen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unsere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Lösungen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aus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ru-RU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14</a:t>
            </a:fld>
            <a:endParaRPr lang="ru-RU" sz="2800">
              <a:latin typeface="Arial"/>
              <a:cs typeface="Arial"/>
            </a:endParaRPr>
          </a:p>
        </p:txBody>
      </p:sp>
      <p:grpSp>
        <p:nvGrpSpPr>
          <p:cNvPr id="2" name="Gruppieren 1"/>
          <p:cNvGrpSpPr/>
          <p:nvPr/>
        </p:nvGrpSpPr>
        <p:grpSpPr>
          <a:xfrm>
            <a:off x="790575" y="1770887"/>
            <a:ext cx="8312028" cy="1476375"/>
            <a:chOff x="762000" y="2151886"/>
            <a:chExt cx="8312028" cy="1476375"/>
          </a:xfrm>
        </p:grpSpPr>
        <p:pic>
          <p:nvPicPr>
            <p:cNvPr id="8194" name="Picture 2" descr="Bildergebnis für Zeit icon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318573"/>
              <a:ext cx="1143000" cy="114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Bildergebnis für Qualität icon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4313" y="2151886"/>
              <a:ext cx="1476375" cy="1476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http://www.youpawn.com/assets/img/icon-cash.png"/>
            <p:cNvPicPr>
              <a:picLocks noChangeAspect="1" noChangeArrowheads="1"/>
            </p:cNvPicPr>
            <p:nvPr/>
          </p:nvPicPr>
          <p:blipFill>
            <a:blip r:embed="rId7" cstate="print">
              <a:biLevel thresh="75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0" y="2163060"/>
              <a:ext cx="1454028" cy="1454028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17" name="Textfeld 16"/>
          <p:cNvSpPr txBox="1"/>
          <p:nvPr/>
        </p:nvSpPr>
        <p:spPr>
          <a:xfrm>
            <a:off x="371475" y="1371601"/>
            <a:ext cx="1981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BAUZEIT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feld 17"/>
          <p:cNvSpPr txBox="1"/>
          <p:nvPr/>
        </p:nvSpPr>
        <p:spPr>
          <a:xfrm>
            <a:off x="3152775" y="1371600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QUALITÄT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6737289" y="1371600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</a:t>
            </a:r>
            <a:endParaRPr lang="en-US" sz="1400" b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feld 26"/>
          <p:cNvSpPr txBox="1"/>
          <p:nvPr/>
        </p:nvSpPr>
        <p:spPr>
          <a:xfrm>
            <a:off x="304800" y="3429000"/>
            <a:ext cx="1981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Lösung</a:t>
            </a:r>
            <a:endParaRPr lang="en-US" sz="1200" b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Planung vor Produktionsbeginn abgeschlossen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Taktung in gesteuerter Produktion 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Einheitliche schlanke</a:t>
            </a: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Planung mit großen Nutzen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Minimierte Baustellenabwicklung</a:t>
            </a:r>
            <a:endParaRPr lang="en-US" sz="1200" i="1" dirty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feld 27"/>
          <p:cNvSpPr txBox="1"/>
          <p:nvPr/>
        </p:nvSpPr>
        <p:spPr>
          <a:xfrm>
            <a:off x="3810000" y="3429000"/>
            <a:ext cx="1981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Lösung</a:t>
            </a:r>
            <a:endParaRPr lang="en-US" sz="1200" b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Gleichbleibend hohe Qualität durch standardisierte Produktion unter kontrollierten Bedingungen</a:t>
            </a:r>
          </a:p>
          <a:p>
            <a:pPr algn="ctr"/>
            <a:endParaRPr lang="de-DE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Einsatz intelligenter Produkte und Systeme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feld 28"/>
          <p:cNvSpPr txBox="1"/>
          <p:nvPr/>
        </p:nvSpPr>
        <p:spPr>
          <a:xfrm>
            <a:off x="7467600" y="3429000"/>
            <a:ext cx="1981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Lösung</a:t>
            </a:r>
            <a:endParaRPr lang="en-US" sz="1200" b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Kostenvorteile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industrielle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Vorfertigung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Individualisierung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nicht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hinderlich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Geprüfte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Systeme</a:t>
            </a:r>
            <a:endParaRPr lang="en-US" sz="1200" i="1" dirty="0" smtClean="0">
              <a:solidFill>
                <a:srgbClr val="123E4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 </a:t>
            </a: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“European Technical Assessment”</a:t>
            </a:r>
          </a:p>
          <a:p>
            <a:pPr algn="ctr"/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Österreichweite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Anerkennung</a:t>
            </a:r>
            <a:r>
              <a:rPr lang="en-US" sz="1200" i="1" dirty="0" smtClean="0">
                <a:solidFill>
                  <a:srgbClr val="123E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der ETA</a:t>
            </a:r>
          </a:p>
        </p:txBody>
      </p:sp>
    </p:spTree>
    <p:extLst>
      <p:ext uri="{BB962C8B-B14F-4D97-AF65-F5344CB8AC3E}">
        <p14:creationId xmlns:p14="http://schemas.microsoft.com/office/powerpoint/2010/main" xmlns="" val="344280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15</a:t>
            </a:fld>
            <a:endParaRPr lang="en-US" sz="2800">
              <a:latin typeface="Arial"/>
              <a:cs typeface="Arial"/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914400" y="457200"/>
            <a:ext cx="7543800" cy="615553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Technische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Performance-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Werte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wurden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durch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entsprechende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Prüfungen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und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Gutachten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nachgewiesen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838200" y="2895600"/>
            <a:ext cx="3429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Abmessungen</a:t>
            </a:r>
          </a:p>
          <a:p>
            <a:r>
              <a:rPr lang="de-DE" sz="1400" b="1" dirty="0" smtClean="0"/>
              <a:t>5,30m x 2,80m x 3,00m (</a:t>
            </a:r>
            <a:r>
              <a:rPr lang="de-DE" sz="1400" b="1" dirty="0" err="1" smtClean="0"/>
              <a:t>LxBxH</a:t>
            </a:r>
            <a:r>
              <a:rPr lang="de-DE" sz="1400" b="1" dirty="0" smtClean="0"/>
              <a:t>)</a:t>
            </a:r>
          </a:p>
          <a:p>
            <a:r>
              <a:rPr lang="de-DE" sz="1400" b="1" dirty="0" smtClean="0"/>
              <a:t>5,30m x 2,60m x 3,00m (</a:t>
            </a:r>
            <a:r>
              <a:rPr lang="de-DE" sz="1400" b="1" dirty="0" err="1" smtClean="0"/>
              <a:t>LxBxH</a:t>
            </a:r>
            <a:r>
              <a:rPr lang="de-DE" sz="1400" b="1" dirty="0" smtClean="0"/>
              <a:t>)</a:t>
            </a:r>
          </a:p>
          <a:p>
            <a:endParaRPr lang="de-DE" sz="1400" b="1" dirty="0" smtClean="0"/>
          </a:p>
          <a:p>
            <a:r>
              <a:rPr lang="de-DE" sz="1400" dirty="0" smtClean="0"/>
              <a:t>Modulinnenmaße (Außenmaße aufgrund der Wandaufbauten unterschiedlich) orientiert an Transportrestriktionen</a:t>
            </a:r>
          </a:p>
          <a:p>
            <a:endParaRPr lang="de-DE" sz="1600" b="1" dirty="0" smtClean="0"/>
          </a:p>
          <a:p>
            <a:endParaRPr lang="de-DE" sz="1600" b="1" dirty="0" smtClean="0"/>
          </a:p>
          <a:p>
            <a:endParaRPr lang="de-DE" sz="1600" b="1" dirty="0"/>
          </a:p>
        </p:txBody>
      </p:sp>
      <p:sp>
        <p:nvSpPr>
          <p:cNvPr id="8" name="Textfeld 7"/>
          <p:cNvSpPr txBox="1"/>
          <p:nvPr/>
        </p:nvSpPr>
        <p:spPr>
          <a:xfrm>
            <a:off x="5486400" y="1371600"/>
            <a:ext cx="3429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Schallschutz</a:t>
            </a:r>
          </a:p>
          <a:p>
            <a:r>
              <a:rPr lang="de-DE" sz="1400" b="1" dirty="0" smtClean="0"/>
              <a:t>Deutlich über geforderten Werten</a:t>
            </a:r>
          </a:p>
          <a:p>
            <a:endParaRPr lang="de-DE" sz="1400" b="1" dirty="0" smtClean="0"/>
          </a:p>
          <a:p>
            <a:pPr>
              <a:buFontTx/>
              <a:buChar char="-"/>
            </a:pPr>
            <a:r>
              <a:rPr lang="de-DE" sz="1400" dirty="0" smtClean="0"/>
              <a:t> Außenwand: 55dB (gefordert 40dB)</a:t>
            </a:r>
          </a:p>
          <a:p>
            <a:pPr>
              <a:buFontTx/>
              <a:buChar char="-"/>
            </a:pPr>
            <a:r>
              <a:rPr lang="de-DE" sz="1400" dirty="0" smtClean="0"/>
              <a:t>Wohnungstrennwand: 63dB (</a:t>
            </a:r>
            <a:r>
              <a:rPr lang="de-DE" sz="1400" dirty="0" err="1" smtClean="0"/>
              <a:t>geford</a:t>
            </a:r>
            <a:r>
              <a:rPr lang="de-DE" sz="1400" dirty="0" smtClean="0"/>
              <a:t>. 56dB)</a:t>
            </a:r>
          </a:p>
          <a:p>
            <a:pPr>
              <a:buFontTx/>
              <a:buChar char="-"/>
            </a:pPr>
            <a:r>
              <a:rPr lang="de-DE" sz="1400" dirty="0" smtClean="0"/>
              <a:t>Boden/ Decke: 43dB (gefordert 46dB)</a:t>
            </a:r>
          </a:p>
          <a:p>
            <a:pPr>
              <a:buFontTx/>
              <a:buChar char="-"/>
            </a:pPr>
            <a:endParaRPr lang="de-DE" sz="1400" dirty="0" smtClean="0"/>
          </a:p>
          <a:p>
            <a:r>
              <a:rPr lang="de-DE" sz="1400" dirty="0" smtClean="0"/>
              <a:t>Alle Werte nachgewiesen durch TGM Wien</a:t>
            </a:r>
            <a:endParaRPr lang="de-DE" sz="1400" dirty="0"/>
          </a:p>
        </p:txBody>
      </p:sp>
      <p:sp>
        <p:nvSpPr>
          <p:cNvPr id="9" name="Textfeld 8"/>
          <p:cNvSpPr txBox="1"/>
          <p:nvPr/>
        </p:nvSpPr>
        <p:spPr>
          <a:xfrm>
            <a:off x="5562600" y="3505200"/>
            <a:ext cx="3429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Brandschutz</a:t>
            </a:r>
          </a:p>
          <a:p>
            <a:r>
              <a:rPr lang="de-DE" sz="1400" b="1" dirty="0" smtClean="0"/>
              <a:t>90 Minuten</a:t>
            </a:r>
          </a:p>
          <a:p>
            <a:endParaRPr lang="de-DE" sz="1400" b="1" dirty="0" smtClean="0"/>
          </a:p>
          <a:p>
            <a:r>
              <a:rPr lang="de-DE" sz="1400" dirty="0" smtClean="0"/>
              <a:t>Anforderung für Gebäudeklasse 4 (und höher) durch Verwendung entsprechender Baustoffe erfüllt Nachweis über Gutachten MFPA Leipzig</a:t>
            </a:r>
            <a:endParaRPr lang="de-DE" sz="1400" dirty="0"/>
          </a:p>
        </p:txBody>
      </p:sp>
      <p:sp>
        <p:nvSpPr>
          <p:cNvPr id="10" name="Textfeld 9"/>
          <p:cNvSpPr txBox="1"/>
          <p:nvPr/>
        </p:nvSpPr>
        <p:spPr>
          <a:xfrm>
            <a:off x="838200" y="4724400"/>
            <a:ext cx="3429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Tragkonstruktion</a:t>
            </a:r>
          </a:p>
          <a:p>
            <a:r>
              <a:rPr lang="de-DE" sz="1400" b="1" dirty="0" smtClean="0"/>
              <a:t>4 Stockwerke</a:t>
            </a:r>
          </a:p>
          <a:p>
            <a:endParaRPr lang="de-DE" sz="1400" b="1" dirty="0" smtClean="0"/>
          </a:p>
          <a:p>
            <a:r>
              <a:rPr lang="de-DE" sz="1400" dirty="0" smtClean="0"/>
              <a:t>Können ohne zusätzliche statische Sondermaßnahmen realisiert werden.</a:t>
            </a:r>
          </a:p>
          <a:p>
            <a:r>
              <a:rPr lang="de-DE" sz="1400" dirty="0" smtClean="0"/>
              <a:t>Höher mit Ertüchtigung oder Stahlbetonskelett.</a:t>
            </a:r>
          </a:p>
          <a:p>
            <a:endParaRPr lang="de-DE" dirty="0"/>
          </a:p>
        </p:txBody>
      </p:sp>
      <p:sp>
        <p:nvSpPr>
          <p:cNvPr id="11" name="Textfeld 10"/>
          <p:cNvSpPr txBox="1"/>
          <p:nvPr/>
        </p:nvSpPr>
        <p:spPr>
          <a:xfrm>
            <a:off x="5562600" y="5257800"/>
            <a:ext cx="3429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Kosten</a:t>
            </a:r>
          </a:p>
          <a:p>
            <a:r>
              <a:rPr lang="de-DE" sz="1400" b="1" dirty="0" smtClean="0"/>
              <a:t>1.650 EUR/ m² Wohnfläche (inkl. </a:t>
            </a:r>
            <a:r>
              <a:rPr lang="de-DE" sz="1400" b="1" dirty="0" err="1" smtClean="0"/>
              <a:t>Mwst</a:t>
            </a:r>
            <a:r>
              <a:rPr lang="de-DE" sz="1400" b="1" dirty="0" smtClean="0"/>
              <a:t>.)</a:t>
            </a:r>
          </a:p>
          <a:p>
            <a:endParaRPr lang="de-DE" sz="1400" b="1" dirty="0" smtClean="0"/>
          </a:p>
          <a:p>
            <a:r>
              <a:rPr lang="de-DE" sz="1400" dirty="0" smtClean="0"/>
              <a:t>Bei industrieller Fertigung (gilt für D, CH, A)</a:t>
            </a:r>
            <a:endParaRPr lang="de-DE" sz="1400" dirty="0"/>
          </a:p>
        </p:txBody>
      </p:sp>
      <p:sp>
        <p:nvSpPr>
          <p:cNvPr id="12" name="Textfeld 11"/>
          <p:cNvSpPr txBox="1"/>
          <p:nvPr/>
        </p:nvSpPr>
        <p:spPr>
          <a:xfrm>
            <a:off x="914400" y="1371600"/>
            <a:ext cx="342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Modulkatalog</a:t>
            </a:r>
          </a:p>
          <a:p>
            <a:r>
              <a:rPr lang="de-DE" sz="1400" b="1" dirty="0" smtClean="0"/>
              <a:t>ca. 70 Standardmodule</a:t>
            </a:r>
          </a:p>
          <a:p>
            <a:endParaRPr lang="de-DE" sz="1400" dirty="0" smtClean="0"/>
          </a:p>
          <a:p>
            <a:r>
              <a:rPr lang="de-DE" sz="1400" dirty="0" smtClean="0"/>
              <a:t>Für unterschiedliche Raum- und Wohnungszuschnitte (Wohnen, Schlafen,..)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xmlns="" val="382822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sz="2800" b="1" spc="-20" smtClean="0">
                <a:solidFill>
                  <a:srgbClr val="FFFFFF"/>
                </a:solidFill>
                <a:latin typeface="Arial"/>
                <a:cs typeface="Arial"/>
              </a:rPr>
              <a:pPr marL="25400">
                <a:lnSpc>
                  <a:spcPct val="100000"/>
                </a:lnSpc>
              </a:pPr>
              <a:t>16</a:t>
            </a:fld>
            <a:endParaRPr lang="en-US" sz="2800">
              <a:latin typeface="Arial"/>
              <a:cs typeface="Arial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133600"/>
            <a:ext cx="8220364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ject 3"/>
          <p:cNvSpPr txBox="1"/>
          <p:nvPr/>
        </p:nvSpPr>
        <p:spPr>
          <a:xfrm>
            <a:off x="1066800" y="1143000"/>
            <a:ext cx="7543800" cy="615553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12700" algn="ctr">
              <a:lnSpc>
                <a:spcPct val="100000"/>
              </a:lnSpc>
              <a:tabLst>
                <a:tab pos="3660775" algn="l"/>
              </a:tabLst>
            </a:pP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Der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hohe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Vorfertigungsgrad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ermöglicht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eine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Zeitersparnis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von in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etwa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70% der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Bauzeit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und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bis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zu</a:t>
            </a:r>
            <a:r>
              <a:rPr lang="en-US" sz="2000" b="1" dirty="0" smtClean="0">
                <a:solidFill>
                  <a:srgbClr val="214F5D"/>
                </a:solidFill>
                <a:latin typeface="Arial"/>
                <a:cs typeface="Arial"/>
              </a:rPr>
              <a:t> 30% </a:t>
            </a:r>
            <a:r>
              <a:rPr lang="en-US" sz="2000" b="1" dirty="0" err="1" smtClean="0">
                <a:solidFill>
                  <a:srgbClr val="214F5D"/>
                </a:solidFill>
                <a:latin typeface="Arial"/>
                <a:cs typeface="Arial"/>
              </a:rPr>
              <a:t>Baukostenreduktion</a:t>
            </a:r>
            <a:endParaRPr lang="en-US" sz="2000" b="1" dirty="0" smtClean="0">
              <a:solidFill>
                <a:srgbClr val="214F5D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68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50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chDecimalSymbol17909&gt;,&lt;/m_chDecimalSymbol17909&gt;&lt;m_nGroupingDigits17909 val=&quot;3&quot;/&gt;&lt;m_chGroupingSymbol17909&gt;.&lt;/m_chGroupingSymbol17909&gt;&lt;m_strSuffix17909&gt;%&lt;/m_strSuffix17909&gt;&lt;m_yearfmt&gt;&lt;begin val=&quot;0&quot;/&gt;&lt;end val=&quot;4&quot;/&gt;&lt;/m_yearfmt&gt;&lt;/m_precDefaultPercent&gt;&lt;m_precDefaultDate&gt;&lt;m_yearfmt&gt;&lt;begin val=&quot;0&quot;/&gt;&lt;end val=&quot;4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/CPresentation&gt;&lt;/root&gt;"/>
  <p:tag name="THINKCELLUNDODONOTDELETE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prstDash val="sysDash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623</Words>
  <Application>Microsoft Office PowerPoint</Application>
  <PresentationFormat>A4-Papier (210x297 mm)</PresentationFormat>
  <Paragraphs>186</Paragraphs>
  <Slides>16</Slides>
  <Notes>4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8" baseType="lpstr">
      <vt:lpstr>Office Theme</vt:lpstr>
      <vt:lpstr>think-cell Folie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Hellmann, Christopher</dc:creator>
  <cp:lastModifiedBy>HP</cp:lastModifiedBy>
  <cp:revision>273</cp:revision>
  <dcterms:created xsi:type="dcterms:W3CDTF">2017-04-03T14:31:53Z</dcterms:created>
  <dcterms:modified xsi:type="dcterms:W3CDTF">2019-04-15T14:57:10Z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2017-04-03T00:00:00Z</vt:filetime>
  </property>
  <property fmtid="{D5CDD505-2E9C-101B-9397-08002B2CF9AE}" pid="3" name="LastSaved">
    <vt:filetime>2017-04-03T00:00:00Z</vt:filetime>
  </property>
</Properties>
</file>